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7" r:id="rId4"/>
    <p:sldId id="266" r:id="rId5"/>
    <p:sldId id="268" r:id="rId6"/>
    <p:sldId id="271" r:id="rId7"/>
    <p:sldId id="269" r:id="rId8"/>
    <p:sldId id="273" r:id="rId9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0000"/>
    <a:srgbClr val="FFFF00"/>
    <a:srgbClr val="4D4D4D"/>
    <a:srgbClr val="005F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C7DA8-9350-4038-9B28-776D8BFAB74D}" type="datetimeFigureOut">
              <a:rPr lang="pl-PL"/>
              <a:pPr>
                <a:defRPr/>
              </a:pPr>
              <a:t>19.10.2017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E4CE24-EC62-4A20-A4E6-057F5A9F4FE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9005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55DB7-FDB6-466E-9CE2-17B8F1597BCC}" type="datetimeFigureOut">
              <a:rPr lang="pl-PL"/>
              <a:pPr>
                <a:defRPr/>
              </a:pPr>
              <a:t>19.10.2017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F1021E-646A-4611-9A0C-361FA638FC9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7195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458B5-89D3-411D-8A4A-B6615C6E872C}" type="datetimeFigureOut">
              <a:rPr lang="pl-PL"/>
              <a:pPr>
                <a:defRPr/>
              </a:pPr>
              <a:t>19.10.2017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67BB9F-B002-48A6-89CD-2D80BD355104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03818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17C4F-8727-4DFC-B3ED-F90CB435B786}" type="datetimeFigureOut">
              <a:rPr lang="pl-PL"/>
              <a:pPr>
                <a:defRPr/>
              </a:pPr>
              <a:t>19.10.2017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023995-6289-4C30-BAE5-52CE9CCF0162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71355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7E856-F11B-4985-A027-F72FA90D69FA}" type="datetimeFigureOut">
              <a:rPr lang="pl-PL"/>
              <a:pPr>
                <a:defRPr/>
              </a:pPr>
              <a:t>19.10.2017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D8E149-CCC5-4B7E-A2E0-AD717EF36806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917172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E9A64-7282-40AA-A7BB-4ACE1C17089E}" type="datetimeFigureOut">
              <a:rPr lang="pl-PL"/>
              <a:pPr>
                <a:defRPr/>
              </a:pPr>
              <a:t>19.10.2017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7762F-8991-48D0-9616-6B40BEAB6D8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99875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2A77A-2199-4FF7-A21D-51E11987C471}" type="datetimeFigureOut">
              <a:rPr lang="pl-PL"/>
              <a:pPr>
                <a:defRPr/>
              </a:pPr>
              <a:t>19.10.2017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83FCDB-C7E3-40A8-ADA3-D673CFEB853B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93427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2E543-C09D-4036-8A7E-92CE00502DA3}" type="datetimeFigureOut">
              <a:rPr lang="pl-PL"/>
              <a:pPr>
                <a:defRPr/>
              </a:pPr>
              <a:t>19.10.2017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9F5ED2-56A5-4DA8-99C9-E3D365BADDFB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32735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93ACC-B2F6-4D6F-AD9D-205E06AC0E6F}" type="datetimeFigureOut">
              <a:rPr lang="pl-PL"/>
              <a:pPr>
                <a:defRPr/>
              </a:pPr>
              <a:t>19.10.2017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F2A79-72A1-47AD-BCB5-85348E055DE6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10935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7AE0D-ECEF-4F15-93CC-D452D0C2627A}" type="datetimeFigureOut">
              <a:rPr lang="pl-PL"/>
              <a:pPr>
                <a:defRPr/>
              </a:pPr>
              <a:t>19.10.2017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B61A7-43AE-4D5E-8179-AE6734BF541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08522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00FF6-B7C9-4D92-B8F2-C6AD05AF865B}" type="datetimeFigureOut">
              <a:rPr lang="pl-PL"/>
              <a:pPr>
                <a:defRPr/>
              </a:pPr>
              <a:t>19.10.2017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B33732-C01D-4DDC-AD8B-FF9A3CDAF489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0861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D06BA8C-FBB9-4995-ADA4-B6EB76E770BE}" type="datetimeFigureOut">
              <a:rPr lang="pl-PL"/>
              <a:pPr>
                <a:defRPr/>
              </a:pPr>
              <a:t>19.10.2017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897DE5B-FC98-4F4B-83B2-A16563B5FC1A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az 3" descr="power point skal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7738"/>
            <a:ext cx="9144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le tekstowe 5"/>
          <p:cNvSpPr txBox="1"/>
          <p:nvPr/>
        </p:nvSpPr>
        <p:spPr>
          <a:xfrm>
            <a:off x="323528" y="5445224"/>
            <a:ext cx="28083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200" dirty="0" smtClean="0">
                <a:solidFill>
                  <a:srgbClr val="008000"/>
                </a:solidFill>
              </a:rPr>
              <a:t>Białystok, dn. 22 października 2017 r.</a:t>
            </a:r>
            <a:endParaRPr lang="pl-PL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1520" y="1628800"/>
            <a:ext cx="8424863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pl-PL" altLang="pl-PL" sz="2800" b="1" dirty="0" smtClean="0">
                <a:solidFill>
                  <a:prstClr val="black"/>
                </a:solidFill>
              </a:rPr>
              <a:t>	</a:t>
            </a:r>
          </a:p>
          <a:p>
            <a:pPr lvl="0"/>
            <a:endParaRPr lang="pl-PL" altLang="pl-PL" sz="2800" b="1" dirty="0">
              <a:solidFill>
                <a:prstClr val="black"/>
              </a:solidFill>
            </a:endParaRPr>
          </a:p>
          <a:p>
            <a:pPr lvl="0"/>
            <a:r>
              <a:rPr lang="pl-PL" altLang="pl-PL" sz="2800" b="1" dirty="0">
                <a:solidFill>
                  <a:prstClr val="black"/>
                </a:solidFill>
              </a:rPr>
              <a:t>        </a:t>
            </a:r>
            <a:r>
              <a:rPr lang="pl-PL" altLang="pl-PL" sz="3600" b="1" dirty="0">
                <a:solidFill>
                  <a:prstClr val="black"/>
                </a:solidFill>
              </a:rPr>
              <a:t>Społeczny Zespół do </a:t>
            </a:r>
            <a:r>
              <a:rPr lang="pl-PL" altLang="pl-PL" sz="3600" b="1" dirty="0" smtClean="0">
                <a:solidFill>
                  <a:prstClr val="black"/>
                </a:solidFill>
              </a:rPr>
              <a:t>spraw                    </a:t>
            </a:r>
            <a:r>
              <a:rPr lang="pl-PL" altLang="pl-PL" sz="3600" b="1" dirty="0">
                <a:solidFill>
                  <a:prstClr val="black"/>
                </a:solidFill>
              </a:rPr>
              <a:t>	</a:t>
            </a:r>
            <a:r>
              <a:rPr lang="pl-PL" altLang="pl-PL" sz="3600" b="1" dirty="0" smtClean="0">
                <a:solidFill>
                  <a:prstClr val="black"/>
                </a:solidFill>
              </a:rPr>
              <a:t>aktywizacji </a:t>
            </a:r>
            <a:r>
              <a:rPr lang="pl-PL" altLang="pl-PL" sz="3600" b="1" dirty="0">
                <a:solidFill>
                  <a:prstClr val="black"/>
                </a:solidFill>
              </a:rPr>
              <a:t>p</a:t>
            </a:r>
            <a:r>
              <a:rPr lang="pl-PL" altLang="pl-PL" sz="3600" b="1" dirty="0" smtClean="0">
                <a:solidFill>
                  <a:prstClr val="black"/>
                </a:solidFill>
              </a:rPr>
              <a:t>szczelarstwa     </a:t>
            </a:r>
            <a:endParaRPr lang="pl-PL" altLang="pl-PL" sz="3600" dirty="0">
              <a:solidFill>
                <a:prstClr val="black"/>
              </a:solidFill>
            </a:endParaRPr>
          </a:p>
        </p:txBody>
      </p:sp>
      <p:pic>
        <p:nvPicPr>
          <p:cNvPr id="7" name="Obraz 6" descr="Logo bez claimu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88640"/>
            <a:ext cx="2376264" cy="120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az 3" descr="power point skal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7738"/>
            <a:ext cx="9144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1520" y="2276872"/>
            <a:ext cx="8424863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pl-PL" sz="4400" b="1" dirty="0"/>
          </a:p>
        </p:txBody>
      </p:sp>
      <p:pic>
        <p:nvPicPr>
          <p:cNvPr id="7" name="Obraz 6" descr="Logo bez claimu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49078"/>
            <a:ext cx="2376264" cy="120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51520" y="2720827"/>
            <a:ext cx="8712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pl-PL" sz="2400" b="1" dirty="0" smtClean="0"/>
              <a:t>. </a:t>
            </a:r>
            <a:endParaRPr kumimoji="0" lang="pl-PL" sz="26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Obraz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9" t="21616" r="30589" b="11523"/>
          <a:stretch>
            <a:fillRect/>
          </a:stretch>
        </p:blipFill>
        <p:spPr bwMode="auto">
          <a:xfrm>
            <a:off x="251520" y="482365"/>
            <a:ext cx="5616624" cy="5400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az 3" descr="power point skal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7738"/>
            <a:ext cx="9144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1520" y="1556792"/>
            <a:ext cx="842486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  <a:defRPr/>
            </a:pPr>
            <a:r>
              <a:rPr lang="pl-PL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Społeczny Zespół </a:t>
            </a:r>
            <a:r>
              <a:rPr lang="pl-PL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będzie </a:t>
            </a:r>
            <a:r>
              <a:rPr lang="pl-PL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organem opiniodawczo – doradczym </a:t>
            </a:r>
            <a:r>
              <a:rPr lang="pl-PL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Zarządu Województwa Podlaskiego w </a:t>
            </a:r>
            <a:r>
              <a:rPr lang="pl-PL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zakresie konsultowania i opiniowania spraw dotyczących problemów związanych z </a:t>
            </a:r>
            <a:r>
              <a:rPr lang="pl-PL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pszczelarstwem, a </a:t>
            </a:r>
            <a:r>
              <a:rPr lang="pl-PL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także </a:t>
            </a:r>
            <a:r>
              <a:rPr lang="pl-PL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będzie wspomagał </a:t>
            </a:r>
            <a:r>
              <a:rPr lang="pl-PL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pracę Komisji Rolnictwa, Obszarów Wiejskich i Ochrony Środowiska Sejmiku Województwa Podlaskiego.</a:t>
            </a:r>
            <a:endParaRPr lang="pl-PL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defRPr/>
            </a:pPr>
            <a:r>
              <a:rPr lang="pl-PL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Głównym </a:t>
            </a:r>
            <a:r>
              <a:rPr lang="pl-PL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celem działalności Zespołu </a:t>
            </a:r>
            <a:r>
              <a:rPr lang="pl-PL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będzie </a:t>
            </a:r>
            <a:r>
              <a:rPr lang="pl-PL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wspieranie podlaskiego  pszczelarstwa poprzez nadanie pszczelarstwu właściwej rangi w społeczeństwie i rolnictwie oraz dbałość o jego rozwój w Województwie.</a:t>
            </a:r>
            <a:endParaRPr lang="pl-PL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pl-PL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3. </a:t>
            </a:r>
            <a:r>
              <a:rPr lang="pl-PL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Zespół będzie wspierał </a:t>
            </a:r>
            <a:r>
              <a:rPr lang="pl-PL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działania Zarządu oraz Komisji Rolnictwa </a:t>
            </a:r>
            <a:r>
              <a:rPr lang="pl-PL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pl-PL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pl-PL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i Organizacji Pszczelarskich w </a:t>
            </a:r>
            <a:r>
              <a:rPr lang="pl-PL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regionie poprzez zagadnienia służące </a:t>
            </a:r>
            <a:r>
              <a:rPr lang="pl-PL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rozwiązywaniu </a:t>
            </a:r>
            <a:r>
              <a:rPr lang="pl-PL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problemów pszczelarskich,  wynikające z wiedzy </a:t>
            </a:r>
            <a:br>
              <a:rPr lang="pl-PL" sz="20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pl-PL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i doświadczenia </a:t>
            </a:r>
            <a:r>
              <a:rPr lang="pl-PL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członków </a:t>
            </a:r>
            <a:r>
              <a:rPr lang="pl-PL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Zespołu.</a:t>
            </a:r>
            <a:endParaRPr lang="pl-PL" sz="2000" b="1" dirty="0"/>
          </a:p>
        </p:txBody>
      </p:sp>
      <p:pic>
        <p:nvPicPr>
          <p:cNvPr id="7" name="Obraz 6" descr="Logo bez claimu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88640"/>
            <a:ext cx="2376264" cy="120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az 3" descr="power point skal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7738"/>
            <a:ext cx="9144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1520" y="836712"/>
            <a:ext cx="8424863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pl-PL" altLang="pl-PL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Proponowany Skład </a:t>
            </a:r>
            <a:r>
              <a:rPr lang="pl-PL" altLang="pl-PL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Zespołu </a:t>
            </a:r>
            <a:r>
              <a:rPr lang="pl-PL" altLang="pl-PL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pl-PL" altLang="pl-PL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Calibri" panose="020F0502020204030204" pitchFamily="34" charset="0"/>
              <a:buAutoNum type="arabicParenR"/>
            </a:pPr>
            <a:r>
              <a:rPr lang="pl-PL" altLang="pl-PL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Członek Zarządu Województwa Podlaskiego,</a:t>
            </a:r>
          </a:p>
          <a:p>
            <a:pPr algn="just">
              <a:buFont typeface="Calibri" panose="020F0502020204030204" pitchFamily="34" charset="0"/>
              <a:buAutoNum type="arabicParenR"/>
            </a:pPr>
            <a:r>
              <a:rPr lang="pl-PL" altLang="pl-PL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przedstawiciel </a:t>
            </a:r>
            <a:r>
              <a:rPr lang="pl-PL" altLang="pl-PL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Wojewody,</a:t>
            </a:r>
          </a:p>
          <a:p>
            <a:pPr algn="just">
              <a:buFont typeface="Calibri" panose="020F0502020204030204" pitchFamily="34" charset="0"/>
              <a:buAutoNum type="arabicParenR"/>
            </a:pPr>
            <a:r>
              <a:rPr lang="pl-PL" altLang="pl-PL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przedstawiciel Komisji Rolnictwa, Obszarów Wiejskich i Ochrony Środowiska Sejmiku Województwa  </a:t>
            </a:r>
            <a:r>
              <a:rPr lang="pl-PL" altLang="pl-PL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Podlaskiego</a:t>
            </a:r>
            <a:r>
              <a:rPr lang="pl-PL" altLang="pl-PL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algn="just">
              <a:buFont typeface="Calibri" panose="020F0502020204030204" pitchFamily="34" charset="0"/>
              <a:buAutoNum type="arabicParenR"/>
            </a:pPr>
            <a:r>
              <a:rPr lang="pl-PL" altLang="pl-PL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przedstawiciel Państwowego Nadzoru Weterynaryjnego,</a:t>
            </a:r>
          </a:p>
          <a:p>
            <a:pPr algn="just">
              <a:buFont typeface="Calibri" panose="020F0502020204030204" pitchFamily="34" charset="0"/>
              <a:buAutoNum type="arabicParenR"/>
            </a:pPr>
            <a:r>
              <a:rPr lang="pl-PL" altLang="pl-PL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przedstawiciel Krajowego Ośrodka Wsparcia Rolnictwa,</a:t>
            </a:r>
          </a:p>
          <a:p>
            <a:pPr algn="just">
              <a:buFont typeface="Calibri" panose="020F0502020204030204" pitchFamily="34" charset="0"/>
              <a:buAutoNum type="arabicParenR"/>
            </a:pPr>
            <a:r>
              <a:rPr lang="pl-PL" altLang="pl-PL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przedstawiciel Podlaskiego Zarządu Dróg Wojewódzkich,</a:t>
            </a:r>
          </a:p>
          <a:p>
            <a:pPr algn="just">
              <a:buFont typeface="Calibri" panose="020F0502020204030204" pitchFamily="34" charset="0"/>
              <a:buAutoNum type="arabicParenR"/>
            </a:pPr>
            <a:r>
              <a:rPr lang="pl-PL" altLang="pl-PL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przedstawiciele Organizacji Pszczelarskich działających na terenie </a:t>
            </a:r>
            <a:r>
              <a:rPr lang="pl-PL" altLang="pl-PL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Województwa, </a:t>
            </a:r>
            <a:endParaRPr lang="pl-PL" altLang="pl-PL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Calibri" panose="020F0502020204030204" pitchFamily="34" charset="0"/>
              <a:buAutoNum type="arabicParenR"/>
            </a:pPr>
            <a:r>
              <a:rPr lang="pl-PL" altLang="pl-PL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przedstawiciel Ośrodka Doradztwa Rolniczego ,</a:t>
            </a:r>
          </a:p>
          <a:p>
            <a:pPr algn="just">
              <a:buFont typeface="Calibri" panose="020F0502020204030204" pitchFamily="34" charset="0"/>
              <a:buAutoNum type="arabicParenR"/>
            </a:pPr>
            <a:r>
              <a:rPr lang="pl-PL" altLang="pl-PL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przedstawiciel Podlaskiej Izby Rolniczej,</a:t>
            </a:r>
          </a:p>
          <a:p>
            <a:pPr algn="just">
              <a:buFont typeface="Calibri" panose="020F0502020204030204" pitchFamily="34" charset="0"/>
              <a:buAutoNum type="arabicParenR"/>
            </a:pPr>
            <a:r>
              <a:rPr lang="pl-PL" altLang="pl-PL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przedstawiciel nauki,</a:t>
            </a:r>
          </a:p>
          <a:p>
            <a:pPr algn="just">
              <a:buFont typeface="Calibri" panose="020F0502020204030204" pitchFamily="34" charset="0"/>
              <a:buAutoNum type="arabicParenR"/>
            </a:pPr>
            <a:r>
              <a:rPr lang="pl-PL" altLang="pl-PL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przedstawiciele  samorządu powiatowego i gminnego (np. przedstawiciel Związku Gmin Wiejskich Województwa Podlaskiego</a:t>
            </a:r>
            <a:r>
              <a:rPr lang="pl-PL" altLang="pl-PL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</a:t>
            </a:r>
            <a:endParaRPr lang="pl-PL" altLang="pl-PL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Calibri" panose="020F0502020204030204" pitchFamily="34" charset="0"/>
              <a:buAutoNum type="arabicParenR"/>
            </a:pPr>
            <a:r>
              <a:rPr lang="pl-PL" altLang="pl-PL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przedstawiciel Wojewódzkiego Funduszu Ochrony Środowiska i Gospodarki Wodnej,</a:t>
            </a:r>
          </a:p>
          <a:p>
            <a:pPr algn="just">
              <a:buFont typeface="Calibri" panose="020F0502020204030204" pitchFamily="34" charset="0"/>
              <a:buAutoNum type="arabicParenR"/>
            </a:pPr>
            <a:r>
              <a:rPr lang="pl-PL" altLang="pl-PL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przedstawiciel Lasów Państwowych,</a:t>
            </a:r>
          </a:p>
          <a:p>
            <a:pPr algn="just">
              <a:buFont typeface="Calibri" panose="020F0502020204030204" pitchFamily="34" charset="0"/>
              <a:buAutoNum type="arabicParenR"/>
            </a:pPr>
            <a:r>
              <a:rPr lang="pl-PL" altLang="pl-PL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przedstawiciele Departamentu Rolnictwa i Obszarów Rybackich Urzędu Marszałkowskiego Województwa Podlaskiego.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altLang="pl-PL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altLang="pl-PL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Obraz 6" descr="Logo bez claimu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88640"/>
            <a:ext cx="2376264" cy="120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az 3" descr="power point skal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7738"/>
            <a:ext cx="9144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07504" y="1392518"/>
            <a:ext cx="8424863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pl-PL" altLang="pl-PL" sz="3600" b="1" dirty="0"/>
              <a:t>Zadania Zespołu:</a:t>
            </a:r>
          </a:p>
          <a:p>
            <a:r>
              <a:rPr lang="pl-PL" altLang="pl-PL" sz="2400" dirty="0"/>
              <a:t>-</a:t>
            </a:r>
            <a:r>
              <a:rPr lang="pl-PL" altLang="pl-PL" sz="2400" dirty="0" smtClean="0"/>
              <a:t>promocja </a:t>
            </a:r>
            <a:r>
              <a:rPr lang="pl-PL" altLang="pl-PL" sz="2400" dirty="0"/>
              <a:t>pszczelarstwa w lokalnej społeczności i w całym regionie,</a:t>
            </a:r>
          </a:p>
          <a:p>
            <a:r>
              <a:rPr lang="pl-PL" altLang="pl-PL" sz="2400" dirty="0"/>
              <a:t>-przygotowywanie propozycji rozwiązań prawnych, a także opiniowanie założeń i projektów aktów prawnych oraz dokumentów konsultacyjnych Unii Europejskiej w zakresie pszczelarstwa,</a:t>
            </a:r>
          </a:p>
          <a:p>
            <a:r>
              <a:rPr lang="pl-PL" altLang="pl-PL" sz="2400" dirty="0"/>
              <a:t>-wspieranie tradycyjnej gospodarki pasiecznej poprzez nowoczesną opiekę weterynaryjną, fachowe poradnictwo </a:t>
            </a: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i </a:t>
            </a:r>
            <a:r>
              <a:rPr lang="pl-PL" altLang="pl-PL" sz="2400" dirty="0"/>
              <a:t>marketing,</a:t>
            </a:r>
          </a:p>
          <a:p>
            <a:endParaRPr lang="pl-PL" altLang="pl-PL" sz="2400" b="1" dirty="0"/>
          </a:p>
        </p:txBody>
      </p:sp>
      <p:pic>
        <p:nvPicPr>
          <p:cNvPr id="7" name="Obraz 6" descr="Logo bez claimu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88640"/>
            <a:ext cx="2376264" cy="120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az 3" descr="power point skal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7738"/>
            <a:ext cx="9144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9568" y="1444936"/>
            <a:ext cx="8424863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pl-PL" altLang="pl-PL" sz="1600" dirty="0" smtClean="0">
                <a:solidFill>
                  <a:prstClr val="black"/>
                </a:solidFill>
              </a:rPr>
              <a:t>-</a:t>
            </a:r>
            <a:r>
              <a:rPr lang="pl-PL" altLang="pl-PL" sz="2400" dirty="0" smtClean="0">
                <a:solidFill>
                  <a:prstClr val="black"/>
                </a:solidFill>
              </a:rPr>
              <a:t>konsultowanie </a:t>
            </a:r>
            <a:r>
              <a:rPr lang="pl-PL" altLang="pl-PL" sz="2400" dirty="0">
                <a:solidFill>
                  <a:prstClr val="black"/>
                </a:solidFill>
              </a:rPr>
              <a:t>różnych form wsparcia pszczelarstwa poprzez instytucje realizujące programy unijne, takie jak  KOWR (Krajowy Ośrodek Wsparcia Rolnictwa), który będzie realizował zadania związane m.in. z realizacją Krajowego Programu Wsparcia Rynku Produktów Pszczelich,</a:t>
            </a:r>
          </a:p>
          <a:p>
            <a:pPr lvl="0"/>
            <a:r>
              <a:rPr lang="pl-PL" altLang="pl-PL" sz="2400" dirty="0">
                <a:solidFill>
                  <a:prstClr val="black"/>
                </a:solidFill>
              </a:rPr>
              <a:t>-ścisła współpraca z Inspekcją Weterynaryjną w celu poprawy zdrowotności rodzin pszczelich,</a:t>
            </a:r>
          </a:p>
          <a:p>
            <a:pPr lvl="0"/>
            <a:r>
              <a:rPr lang="pl-PL" altLang="pl-PL" sz="2400" dirty="0">
                <a:solidFill>
                  <a:prstClr val="black"/>
                </a:solidFill>
              </a:rPr>
              <a:t>-powszechna edukacja rolników, stosujących środki ochrony roślin, o przestrzeganiu zasad dobrej praktyki rolniczej,</a:t>
            </a:r>
          </a:p>
          <a:p>
            <a:pPr lvl="0"/>
            <a:r>
              <a:rPr lang="pl-PL" altLang="pl-PL" sz="2400" dirty="0">
                <a:solidFill>
                  <a:prstClr val="black"/>
                </a:solidFill>
              </a:rPr>
              <a:t>- zachęcanie do uprawy roślin oraz </a:t>
            </a:r>
            <a:r>
              <a:rPr lang="pl-PL" altLang="pl-PL" sz="2400" dirty="0" err="1">
                <a:solidFill>
                  <a:prstClr val="black"/>
                </a:solidFill>
              </a:rPr>
              <a:t>nasadzeń</a:t>
            </a:r>
            <a:r>
              <a:rPr lang="pl-PL" altLang="pl-PL" sz="2400" dirty="0">
                <a:solidFill>
                  <a:prstClr val="black"/>
                </a:solidFill>
              </a:rPr>
              <a:t> drzew </a:t>
            </a:r>
            <a:r>
              <a:rPr lang="pl-PL" altLang="pl-PL" sz="2400" dirty="0" smtClean="0">
                <a:solidFill>
                  <a:prstClr val="black"/>
                </a:solidFill>
              </a:rPr>
              <a:t/>
            </a:r>
            <a:br>
              <a:rPr lang="pl-PL" altLang="pl-PL" sz="2400" dirty="0" smtClean="0">
                <a:solidFill>
                  <a:prstClr val="black"/>
                </a:solidFill>
              </a:rPr>
            </a:br>
            <a:r>
              <a:rPr lang="pl-PL" altLang="pl-PL" sz="2400" dirty="0" smtClean="0">
                <a:solidFill>
                  <a:prstClr val="black"/>
                </a:solidFill>
              </a:rPr>
              <a:t>i </a:t>
            </a:r>
            <a:r>
              <a:rPr lang="pl-PL" altLang="pl-PL" sz="2400" dirty="0">
                <a:solidFill>
                  <a:prstClr val="black"/>
                </a:solidFill>
              </a:rPr>
              <a:t>krzewów przyczyniających się do poprawy pożytków pszczelich.</a:t>
            </a:r>
          </a:p>
        </p:txBody>
      </p:sp>
      <p:pic>
        <p:nvPicPr>
          <p:cNvPr id="7" name="Obraz 6" descr="Logo bez claimu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88640"/>
            <a:ext cx="2376264" cy="120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az 3" descr="power point skal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7738"/>
            <a:ext cx="9144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1520" y="2276872"/>
            <a:ext cx="8424863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pl-PL" sz="4400" b="1" dirty="0"/>
          </a:p>
        </p:txBody>
      </p:sp>
      <p:pic>
        <p:nvPicPr>
          <p:cNvPr id="7" name="Obraz 6" descr="Logo bez claimu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88640"/>
            <a:ext cx="2376264" cy="120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07504" y="1489722"/>
            <a:ext cx="9036496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altLang="pl-PL" sz="2800" dirty="0"/>
              <a:t>Dziękujemy i prosimy o Państwa </a:t>
            </a:r>
            <a:r>
              <a:rPr lang="pl-PL" altLang="pl-PL" sz="2800" dirty="0" smtClean="0"/>
              <a:t>uwagi i opinię</a:t>
            </a:r>
            <a:r>
              <a:rPr lang="pl-PL" altLang="pl-PL" sz="2800" dirty="0"/>
              <a:t>.</a:t>
            </a:r>
          </a:p>
          <a:p>
            <a:pPr lvl="0" algn="ctr"/>
            <a:endParaRPr kumimoji="0" lang="pl-PL" sz="2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pl-PL" sz="2600" b="1" dirty="0" smtClean="0"/>
              <a:t>Departament Rolnictwa i Obszarów Rybackich</a:t>
            </a:r>
            <a:r>
              <a:rPr lang="pl-PL" sz="2600" b="1" dirty="0"/>
              <a:t> </a:t>
            </a:r>
            <a:endParaRPr lang="pl-PL" sz="2600" b="1" dirty="0" smtClean="0"/>
          </a:p>
          <a:p>
            <a:pPr lvl="0" algn="ctr"/>
            <a:r>
              <a:rPr lang="pl-PL" sz="2600" dirty="0"/>
              <a:t>u</a:t>
            </a:r>
            <a:r>
              <a:rPr lang="pl-PL" sz="2600" dirty="0" smtClean="0"/>
              <a:t>l. J. Kilińskiego 16</a:t>
            </a:r>
          </a:p>
          <a:p>
            <a:pPr lvl="0" algn="ctr"/>
            <a:r>
              <a:rPr lang="pl-PL" sz="2600" dirty="0" smtClean="0"/>
              <a:t>15-089 Białystok</a:t>
            </a:r>
          </a:p>
          <a:p>
            <a:pPr lvl="0" algn="ctr"/>
            <a:r>
              <a:rPr lang="pl-PL" sz="2600" dirty="0" smtClean="0"/>
              <a:t>Tel. </a:t>
            </a:r>
            <a:r>
              <a:rPr lang="pl-PL" sz="2600" b="1" dirty="0" smtClean="0"/>
              <a:t>85/6654215</a:t>
            </a:r>
          </a:p>
          <a:p>
            <a:pPr lvl="0" algn="ctr"/>
            <a:r>
              <a:rPr lang="pl-PL" sz="2600" dirty="0"/>
              <a:t>e</a:t>
            </a:r>
            <a:r>
              <a:rPr lang="pl-PL" sz="2600" dirty="0" smtClean="0"/>
              <a:t>-mail: rolnictwo@wrotapodlasia.pl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az 3" descr="power point skal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7738"/>
            <a:ext cx="9144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483768" y="5589240"/>
            <a:ext cx="8424863" cy="4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pl-PL" sz="900" b="1" dirty="0"/>
              <a:t>ź</a:t>
            </a:r>
            <a:r>
              <a:rPr lang="pl-PL" sz="900" b="1" dirty="0" smtClean="0"/>
              <a:t>ródło :Sektor </a:t>
            </a:r>
            <a:r>
              <a:rPr lang="pl-PL" sz="900" b="1" dirty="0"/>
              <a:t>pszczelarski w Polsce </a:t>
            </a:r>
            <a:r>
              <a:rPr lang="pl-PL" sz="900" b="1" dirty="0" smtClean="0"/>
              <a:t> </a:t>
            </a:r>
            <a:r>
              <a:rPr lang="pl-PL" sz="900" b="1" dirty="0"/>
              <a:t>w 2015 roku </a:t>
            </a:r>
          </a:p>
          <a:p>
            <a:pPr algn="ctr"/>
            <a:r>
              <a:rPr lang="pl-PL" sz="900" b="1" dirty="0"/>
              <a:t> </a:t>
            </a:r>
          </a:p>
          <a:p>
            <a:pPr algn="ctr"/>
            <a:r>
              <a:rPr lang="pl-PL" sz="4400" b="1" dirty="0"/>
              <a:t> </a:t>
            </a:r>
            <a:endParaRPr lang="pl-PL" sz="4400" b="1" dirty="0"/>
          </a:p>
        </p:txBody>
      </p:sp>
      <p:pic>
        <p:nvPicPr>
          <p:cNvPr id="7" name="Obraz 6" descr="Logo bez claimu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88640"/>
            <a:ext cx="2376264" cy="120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1119</TotalTime>
  <Words>353</Words>
  <Application>Microsoft Office PowerPoint</Application>
  <PresentationFormat>Pokaz na ekranie (4:3)</PresentationFormat>
  <Paragraphs>42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jakub.gasowski</dc:creator>
  <cp:lastModifiedBy>Mikołajczyk Grzegorz</cp:lastModifiedBy>
  <cp:revision>163</cp:revision>
  <dcterms:created xsi:type="dcterms:W3CDTF">2010-02-04T11:12:57Z</dcterms:created>
  <dcterms:modified xsi:type="dcterms:W3CDTF">2017-10-19T09:11:55Z</dcterms:modified>
</cp:coreProperties>
</file>